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jpeg" ContentType="image/jpeg"/>
  <Override PartName="/ppt/media/image3.jpeg" ContentType="image/jpeg"/>
  <Override PartName="/ppt/media/image1.jpeg" ContentType="image/jpe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PH" sz="1200">
                <a:solidFill>
                  <a:srgbClr val="8b8b8b"/>
                </a:solidFill>
                <a:latin typeface="Calibri"/>
              </a:rPr>
              <a:t>10/3/11</a:t>
            </a:r>
            <a:endParaRPr/>
          </a:p>
        </p:txBody>
      </p:sp>
      <p:sp>
        <p:nvSpPr>
          <p:cNvPr id="2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51017181-C151-41B1-A1E1-81F171317101}" type="slidenum">
              <a:rPr lang="en-PH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</p:spPr>
        <p:txBody>
          <a:bodyPr anchor="b" bIns="45000" lIns="90000" rIns="90000" tIns="45000"/>
          <a:p>
            <a:pPr algn="ctr"/>
            <a:r>
              <a:rPr b="1" lang="en-US" sz="20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Eighth Outline Level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Ninth Outline LevelClick to edit Master text styles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1">
              <a:buSzPct val="45000"/>
              <a:buFont typeface="Arial"/>
              <a:buChar char="–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2">
              <a:buSzPct val="75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3">
              <a:buSzPct val="45000"/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Calibri"/>
              </a:rPr>
              <a:t>Eighth Outline Level</a:t>
            </a:r>
            <a:endParaRPr/>
          </a:p>
          <a:p>
            <a:r>
              <a:rPr lang="en-US" sz="1400">
                <a:solidFill>
                  <a:srgbClr val="000000"/>
                </a:solidFill>
                <a:latin typeface="Calibri"/>
              </a:rPr>
              <a:t>Ninth Outline LevelClick to edit Master text styles</a:t>
            </a:r>
            <a:endParaRPr/>
          </a:p>
        </p:txBody>
      </p:sp>
      <p:sp>
        <p:nvSpPr>
          <p:cNvPr id="8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PH" sz="1200">
                <a:solidFill>
                  <a:srgbClr val="8b8b8b"/>
                </a:solidFill>
                <a:latin typeface="Calibri"/>
              </a:rPr>
              <a:t>10/3/11</a:t>
            </a:r>
            <a:endParaRPr/>
          </a:p>
        </p:txBody>
      </p:sp>
      <p:sp>
        <p:nvSpPr>
          <p:cNvPr id="9" name="TextShape 5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</p:sp>
      <p:sp>
        <p:nvSpPr>
          <p:cNvPr id="10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bIns="45000" lIns="90000" rIns="90000" tIns="45000"/>
          <a:p>
            <a:fld id="{31E111C1-6131-41F1-A111-91C1B1612131}" type="slidenum">
              <a:rPr lang="en-PH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4800">
                <a:solidFill>
                  <a:srgbClr val="215968"/>
                </a:solidFill>
                <a:latin typeface="Baskerville Old Face"/>
              </a:rPr>
              <a:t>Marian College</a:t>
            </a:r>
            <a:endParaRPr/>
          </a:p>
        </p:txBody>
      </p:sp>
      <p:sp>
        <p:nvSpPr>
          <p:cNvPr id="12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PH" sz="2400">
                <a:solidFill>
                  <a:srgbClr val="10243e"/>
                </a:solidFill>
              </a:rPr>
              <a:t>Ma. Socorro S. Salcedo</a:t>
            </a:r>
            <a:endParaRPr/>
          </a:p>
          <a:p>
            <a:pPr algn="ctr"/>
            <a:r>
              <a:rPr lang="en-PH" sz="2400">
                <a:solidFill>
                  <a:srgbClr val="10243e"/>
                </a:solidFill>
              </a:rPr>
              <a:t>Grade 4, Room 105</a:t>
            </a:r>
            <a:endParaRPr/>
          </a:p>
          <a:p>
            <a:pPr algn="ctr"/>
            <a:r>
              <a:rPr lang="en-PH" sz="2400">
                <a:solidFill>
                  <a:srgbClr val="10243e"/>
                </a:solidFill>
              </a:rPr>
              <a:t>June 2011 to March 2012</a:t>
            </a:r>
            <a:endParaRPr/>
          </a:p>
        </p:txBody>
      </p:sp>
      <p:sp>
        <p:nvSpPr>
          <p:cNvPr id="13" name="CustomShape 3"/>
          <p:cNvSpPr/>
          <p:nvPr/>
        </p:nvSpPr>
        <p:spPr>
          <a:xfrm>
            <a:off x="914400" y="2209680"/>
            <a:ext cx="7391160" cy="1294920"/>
          </a:xfrm>
          <a:prstGeom prst="rect">
            <a:avLst/>
          </a:prstGeom>
          <a:ln w="28440">
            <a:solidFill>
              <a:srgbClr val="437f60"/>
            </a:solidFill>
            <a:round/>
          </a:ln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Shape 1"/>
          <p:cNvSpPr txBox="1"/>
          <p:nvPr/>
        </p:nvSpPr>
        <p:spPr>
          <a:xfrm>
            <a:off x="457200" y="272880"/>
            <a:ext cx="8229240" cy="1098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en-US" sz="5400">
                <a:solidFill>
                  <a:srgbClr val="4f6228"/>
                </a:solidFill>
                <a:latin typeface="Baskerville Old Face"/>
              </a:rPr>
              <a:t>ENGLISH</a:t>
            </a:r>
            <a:endParaRPr/>
          </a:p>
        </p:txBody>
      </p:sp>
      <p:pic>
        <p:nvPicPr>
          <p:cNvPr descr="" id="15" name="Content Placeholder 7"/>
          <p:cNvPicPr/>
          <p:nvPr/>
        </p:nvPicPr>
        <p:blipFill>
          <a:blip r:embed="rId1"/>
          <a:stretch>
            <a:fillRect/>
          </a:stretch>
        </p:blipFill>
        <p:spPr>
          <a:xfrm>
            <a:off x="4038480" y="1752480"/>
            <a:ext cx="4419360" cy="3809520"/>
          </a:xfrm>
          <a:prstGeom prst="rect">
            <a:avLst/>
          </a:prstGeom>
        </p:spPr>
      </p:pic>
      <p:sp>
        <p:nvSpPr>
          <p:cNvPr id="16" name="TextShape 2"/>
          <p:cNvSpPr txBox="1"/>
          <p:nvPr/>
        </p:nvSpPr>
        <p:spPr>
          <a:xfrm>
            <a:off x="838080" y="2286000"/>
            <a:ext cx="3007800" cy="27428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ook Antiqua"/>
              </a:rPr>
              <a:t>Short Story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ook Antiqua"/>
              </a:rPr>
              <a:t>Grammar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ook Antiqua"/>
              </a:rPr>
              <a:t>Reading Comprehension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Book Antiqua"/>
              </a:rPr>
              <a:t>Spelling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Shape 1"/>
          <p:cNvSpPr txBox="1"/>
          <p:nvPr/>
        </p:nvSpPr>
        <p:spPr>
          <a:xfrm>
            <a:off x="457200" y="272880"/>
            <a:ext cx="8229240" cy="1098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en-US" sz="5400">
                <a:solidFill>
                  <a:srgbClr val="4f6228"/>
                </a:solidFill>
                <a:latin typeface="Baskerville Old Face"/>
              </a:rPr>
              <a:t>SCIENCE</a:t>
            </a:r>
            <a:endParaRPr/>
          </a:p>
        </p:txBody>
      </p:sp>
      <p:pic>
        <p:nvPicPr>
          <p:cNvPr descr="" id="18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4267080" y="2057400"/>
            <a:ext cx="3885840" cy="3200040"/>
          </a:xfrm>
          <a:prstGeom prst="rect">
            <a:avLst/>
          </a:prstGeom>
        </p:spPr>
      </p:pic>
      <p:sp>
        <p:nvSpPr>
          <p:cNvPr id="19" name="TextShape 2"/>
          <p:cNvSpPr txBox="1"/>
          <p:nvPr/>
        </p:nvSpPr>
        <p:spPr>
          <a:xfrm>
            <a:off x="685800" y="2438280"/>
            <a:ext cx="3047760" cy="26665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Parts of the Body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Sense Organs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Habitat of Animals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Different Kinds of Plants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Shape 1"/>
          <p:cNvSpPr txBox="1"/>
          <p:nvPr/>
        </p:nvSpPr>
        <p:spPr>
          <a:xfrm>
            <a:off x="533520" y="304920"/>
            <a:ext cx="8000640" cy="11617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en-US" sz="5400">
                <a:solidFill>
                  <a:srgbClr val="4f6228"/>
                </a:solidFill>
                <a:latin typeface="Baskerville Old Face"/>
              </a:rPr>
              <a:t>Sibika at Kultura</a:t>
            </a:r>
            <a:endParaRPr/>
          </a:p>
        </p:txBody>
      </p:sp>
      <p:pic>
        <p:nvPicPr>
          <p:cNvPr descr="" id="21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4495680" y="1676520"/>
            <a:ext cx="4038120" cy="4266720"/>
          </a:xfrm>
          <a:prstGeom prst="rect">
            <a:avLst/>
          </a:prstGeom>
        </p:spPr>
      </p:pic>
      <p:sp>
        <p:nvSpPr>
          <p:cNvPr id="22" name="TextShape 2"/>
          <p:cNvSpPr txBox="1"/>
          <p:nvPr/>
        </p:nvSpPr>
        <p:spPr>
          <a:xfrm>
            <a:off x="457200" y="2362320"/>
            <a:ext cx="3885840" cy="29714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Ang Pitong Kontinente</a:t>
            </a:r>
            <a:r>
              <a:rPr lang="en-US" sz="2400">
                <a:solidFill>
                  <a:srgbClr val="000000"/>
                </a:solidFill>
                <a:latin typeface="Book Antiqua"/>
              </a:rPr>
              <a:t>	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Rebolusyon </a:t>
            </a:r>
            <a:r>
              <a:rPr lang="en-US" sz="2400">
                <a:solidFill>
                  <a:srgbClr val="000000"/>
                </a:solidFill>
                <a:latin typeface="Book Antiqua"/>
              </a:rPr>
              <a:t>	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Paggamit ng sonang pangklima</a:t>
            </a:r>
            <a:r>
              <a:rPr lang="en-US" sz="2400">
                <a:solidFill>
                  <a:srgbClr val="000000"/>
                </a:solidFill>
                <a:latin typeface="Book Antiqua"/>
              </a:rPr>
              <a:t>	</a:t>
            </a:r>
            <a:endParaRPr/>
          </a:p>
          <a:p>
            <a:pPr>
              <a:buSzPct val="45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Book Antiqua"/>
              </a:rPr>
              <a:t>Mga epekto ng pagbabago ng klima sa mga mamamayan </a:t>
            </a:r>
            <a:r>
              <a:rPr lang="en-US" sz="2400">
                <a:solidFill>
                  <a:srgbClr val="000000"/>
                </a:solidFill>
                <a:latin typeface="Book Antiqua"/>
              </a:rPr>
              <a:t>	</a:t>
            </a:r>
            <a:endParaRPr/>
          </a:p>
          <a:p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Shape 1"/>
          <p:cNvSpPr txBox="1"/>
          <p:nvPr/>
        </p:nvSpPr>
        <p:spPr>
          <a:xfrm>
            <a:off x="720000" y="690480"/>
            <a:ext cx="7772040" cy="560952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en-US" sz="3200">
                <a:solidFill>
                  <a:srgbClr val="000000"/>
                </a:solidFill>
                <a:latin typeface="Book Antiqua"/>
              </a:rPr>
              <a:t>At the end of </a:t>
            </a:r>
            <a:r>
              <a:rPr b="1" lang="en-US" sz="3200">
                <a:solidFill>
                  <a:srgbClr val="000000"/>
                </a:solidFill>
                <a:latin typeface="Book Antiqua"/>
              </a:rPr>
              <a:t>Grade IV</a:t>
            </a:r>
            <a:r>
              <a:rPr lang="en-US" sz="3200">
                <a:solidFill>
                  <a:srgbClr val="000000"/>
                </a:solidFill>
                <a:latin typeface="Book Antiqua"/>
              </a:rPr>
              <a:t>, the learner is expected to listen critically to stories and events; demonstrate more independence in the use of language to meet everyday needs. And also,read independently for</a:t>
            </a:r>
            <a:r>
              <a:rPr lang="en-US" sz="3200">
                <a:solidFill>
                  <a:srgbClr val="000000"/>
                </a:solidFill>
                <a:latin typeface="Book Antiqua"/>
              </a:rPr>
              <a:t>
</a:t>
            </a:r>
            <a:r>
              <a:rPr lang="en-US" sz="3200">
                <a:solidFill>
                  <a:srgbClr val="000000"/>
                </a:solidFill>
                <a:latin typeface="Book Antiqua"/>
              </a:rPr>
              <a:t>pleasure and get information from various text types; express ideas accurately in oral</a:t>
            </a:r>
            <a:r>
              <a:rPr lang="en-US" sz="3200">
                <a:solidFill>
                  <a:srgbClr val="000000"/>
                </a:solidFill>
                <a:latin typeface="Book Antiqua"/>
              </a:rPr>
              <a:t>
</a:t>
            </a:r>
            <a:r>
              <a:rPr lang="en-US" sz="3200">
                <a:solidFill>
                  <a:srgbClr val="000000"/>
                </a:solidFill>
                <a:latin typeface="Book Antiqua"/>
              </a:rPr>
              <a:t>and in written form; give importance to the environment and self.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